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57" r:id="rId3"/>
    <p:sldId id="258" r:id="rId4"/>
    <p:sldId id="259" r:id="rId5"/>
    <p:sldId id="271" r:id="rId6"/>
    <p:sldId id="260" r:id="rId7"/>
    <p:sldId id="274" r:id="rId8"/>
    <p:sldId id="273" r:id="rId9"/>
    <p:sldId id="272" r:id="rId10"/>
    <p:sldId id="261" r:id="rId11"/>
    <p:sldId id="276" r:id="rId12"/>
    <p:sldId id="275" r:id="rId13"/>
    <p:sldId id="262" r:id="rId14"/>
    <p:sldId id="277" r:id="rId15"/>
    <p:sldId id="270" r:id="rId16"/>
    <p:sldId id="263" r:id="rId17"/>
    <p:sldId id="264" r:id="rId18"/>
    <p:sldId id="278" r:id="rId19"/>
    <p:sldId id="266" r:id="rId20"/>
    <p:sldId id="265" r:id="rId21"/>
    <p:sldId id="267" r:id="rId22"/>
    <p:sldId id="268" r:id="rId23"/>
    <p:sldId id="26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8C819D-EA55-4380-9F5A-3E6A42116ED6}">
          <p14:sldIdLst>
            <p14:sldId id="256"/>
            <p14:sldId id="257"/>
            <p14:sldId id="258"/>
            <p14:sldId id="259"/>
            <p14:sldId id="271"/>
            <p14:sldId id="260"/>
            <p14:sldId id="274"/>
            <p14:sldId id="273"/>
          </p14:sldIdLst>
        </p14:section>
        <p14:section name="Untitled Section" id="{56C3CAF0-78ED-4D4F-8446-82C60DBC3D9E}">
          <p14:sldIdLst>
            <p14:sldId id="272"/>
            <p14:sldId id="261"/>
            <p14:sldId id="276"/>
            <p14:sldId id="275"/>
            <p14:sldId id="262"/>
            <p14:sldId id="277"/>
            <p14:sldId id="270"/>
            <p14:sldId id="263"/>
            <p14:sldId id="264"/>
            <p14:sldId id="278"/>
            <p14:sldId id="266"/>
            <p14:sldId id="265"/>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64"/>
    <a:srgbClr val="001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69" d="100"/>
          <a:sy n="69" d="100"/>
        </p:scale>
        <p:origin x="-114" y="-8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FCE6625-A175-493C-9532-D985547555FB}" type="datetimeFigureOut">
              <a:rPr lang="en-US" smtClean="0"/>
              <a:t>4/5/2016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B19C477-0790-4CC2-989D-51EC7065A3FB}" type="slidenum">
              <a:rPr lang="en-US" smtClean="0"/>
              <a:t>‹#›</a:t>
            </a:fld>
            <a:endParaRPr lang="en-US"/>
          </a:p>
        </p:txBody>
      </p:sp>
    </p:spTree>
    <p:extLst>
      <p:ext uri="{BB962C8B-B14F-4D97-AF65-F5344CB8AC3E}">
        <p14:creationId xmlns:p14="http://schemas.microsoft.com/office/powerpoint/2010/main" val="59324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8C3365-3D0C-402C-BB80-03E7CA9CC344}" type="datetimeFigureOut">
              <a:rPr lang="en-US" smtClean="0"/>
              <a:t>4/5/2016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A20C4B-DA93-40FD-B064-9E2A8492EF70}" type="slidenum">
              <a:rPr lang="en-US" smtClean="0"/>
              <a:t>‹#›</a:t>
            </a:fld>
            <a:endParaRPr lang="en-US"/>
          </a:p>
        </p:txBody>
      </p:sp>
    </p:spTree>
    <p:extLst>
      <p:ext uri="{BB962C8B-B14F-4D97-AF65-F5344CB8AC3E}">
        <p14:creationId xmlns:p14="http://schemas.microsoft.com/office/powerpoint/2010/main" val="390814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1</a:t>
            </a:fld>
            <a:endParaRPr lang="en-US"/>
          </a:p>
        </p:txBody>
      </p:sp>
    </p:spTree>
    <p:extLst>
      <p:ext uri="{BB962C8B-B14F-4D97-AF65-F5344CB8AC3E}">
        <p14:creationId xmlns:p14="http://schemas.microsoft.com/office/powerpoint/2010/main" val="202402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Instead of seeing money as ultimately God’s, and therefore viewing themselves as stewards called to use money faithfully to fulfill Christian purposes, Catholics tend to view money and material possessions as having little or nothing to do with religious or spiritual issues.   </a:t>
            </a:r>
          </a:p>
          <a:p>
            <a:r>
              <a:rPr lang="en-US" dirty="0" smtClean="0"/>
              <a:t>5.  The report goes on to say, “Some ways of discussing money in parishes tend to be unhelpful. A “pay the bills” culture that focuses on the parish’s need and scarcity (as opposed to spiritual growth and world transformation) is associated with less spiritual engagement with money … and consequently, with less financial giving.”  </a:t>
            </a:r>
          </a:p>
          <a:p>
            <a:r>
              <a:rPr lang="en-US" dirty="0" smtClean="0"/>
              <a:t>6.  Parish culture should help us (Catholics) reflect on the dangers of compartmentalizing their financial dealings from their life of faith.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12</a:t>
            </a:fld>
            <a:endParaRPr lang="en-US"/>
          </a:p>
        </p:txBody>
      </p:sp>
    </p:spTree>
    <p:extLst>
      <p:ext uri="{BB962C8B-B14F-4D97-AF65-F5344CB8AC3E}">
        <p14:creationId xmlns:p14="http://schemas.microsoft.com/office/powerpoint/2010/main" val="204638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startAt="7"/>
            </a:pPr>
            <a:r>
              <a:rPr lang="en-US" dirty="0" smtClean="0"/>
              <a:t>Such discussions will be especially beneficial if parishioners gain a clear understanding that an active and growing spiritual life requires Catholics to recognize money and possessions as gifts of grace, which they are called to manage and share as good stewards.  Unfortunately, Catholic parishioners, compared with members of American faiths currently report a lack of communication regarding the mission and vision of their parish…. To grow and sustain a supportive parish community, your parishioners must be informed about the ministries that are vital to your mission and how those are supported through their offering.  This reminds me of a question we’ve asked you often in recent years, “What are your 3GT’s – your three great things? </a:t>
            </a:r>
            <a:r>
              <a:rPr lang="en-US" dirty="0" err="1" smtClean="0"/>
              <a:t>visionhsyour</a:t>
            </a:r>
            <a:r>
              <a:rPr lang="en-US" dirty="0" smtClean="0"/>
              <a:t> u  </a:t>
            </a:r>
          </a:p>
          <a:p>
            <a:pPr marL="232943" indent="-232943">
              <a:buAutoNum type="arabicPeriod" startAt="7"/>
            </a:pPr>
            <a:r>
              <a:rPr lang="en-US" dirty="0" smtClean="0"/>
              <a:t>Parish leaders will benefit from the development of (collaborative) parish cultures in which service and mission inspire a vision of opportunities for charitable giving that can dramatically improve the Church, change people’s lives and transform our world.  As we discussed last year in our “Generations of Faith” series, this holds especially true for our younger generations.  Though they are turned off by “money talks mentality” that diminishes them to only someone who can give money, they are inspired by opportunities to change the world.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13</a:t>
            </a:fld>
            <a:endParaRPr lang="en-US"/>
          </a:p>
        </p:txBody>
      </p:sp>
    </p:spTree>
    <p:extLst>
      <p:ext uri="{BB962C8B-B14F-4D97-AF65-F5344CB8AC3E}">
        <p14:creationId xmlns:p14="http://schemas.microsoft.com/office/powerpoint/2010/main" val="348777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startAt="7"/>
            </a:pPr>
            <a:r>
              <a:rPr lang="en-US" dirty="0" smtClean="0"/>
              <a:t>Such discussions will be especially beneficial if parishioners gain a clear understanding that an active and growing spiritual life requires Catholics to recognize money and possessions as gifts of grace, which they are called to manage and share as good stewards.  Unfortunately, Catholic parishioners, compared with members of American faiths currently report a lack of communication regarding the mission and vision of their parish…. To grow and sustain a supportive parish community, your parishioners must be informed about the ministries that are vital to your mission and how those are supported through their offering.  This reminds me of a question we’ve asked you often in recent years, “What are your 3GT’s – your three great things? </a:t>
            </a:r>
            <a:r>
              <a:rPr lang="en-US" dirty="0" err="1" smtClean="0"/>
              <a:t>visionhsyour</a:t>
            </a:r>
            <a:r>
              <a:rPr lang="en-US" dirty="0" smtClean="0"/>
              <a:t> u  </a:t>
            </a:r>
          </a:p>
          <a:p>
            <a:pPr marL="232943" indent="-232943">
              <a:buAutoNum type="arabicPeriod" startAt="7"/>
            </a:pPr>
            <a:r>
              <a:rPr lang="en-US" dirty="0" smtClean="0"/>
              <a:t>Parish leaders will benefit from the development of (collaborative) parish cultures in which service and mission inspire a vision of opportunities for charitable giving that can dramatically improve the Church, change people’s lives and transform our world.  As we discussed last year in our “Generations of Faith” series, this holds especially true for our younger generations.  Though they are turned off by “money talks mentality” that diminishes them to only someone who can give money, they are inspired by opportunities to change the world.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14</a:t>
            </a:fld>
            <a:endParaRPr lang="en-US"/>
          </a:p>
        </p:txBody>
      </p:sp>
    </p:spTree>
    <p:extLst>
      <p:ext uri="{BB962C8B-B14F-4D97-AF65-F5344CB8AC3E}">
        <p14:creationId xmlns:p14="http://schemas.microsoft.com/office/powerpoint/2010/main" val="348777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15</a:t>
            </a:fld>
            <a:endParaRPr lang="en-US"/>
          </a:p>
        </p:txBody>
      </p:sp>
    </p:spTree>
    <p:extLst>
      <p:ext uri="{BB962C8B-B14F-4D97-AF65-F5344CB8AC3E}">
        <p14:creationId xmlns:p14="http://schemas.microsoft.com/office/powerpoint/2010/main" val="61576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16</a:t>
            </a:fld>
            <a:endParaRPr lang="en-US"/>
          </a:p>
        </p:txBody>
      </p:sp>
    </p:spTree>
    <p:extLst>
      <p:ext uri="{BB962C8B-B14F-4D97-AF65-F5344CB8AC3E}">
        <p14:creationId xmlns:p14="http://schemas.microsoft.com/office/powerpoint/2010/main" val="140695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17</a:t>
            </a:fld>
            <a:endParaRPr lang="en-US"/>
          </a:p>
        </p:txBody>
      </p:sp>
    </p:spTree>
    <p:extLst>
      <p:ext uri="{BB962C8B-B14F-4D97-AF65-F5344CB8AC3E}">
        <p14:creationId xmlns:p14="http://schemas.microsoft.com/office/powerpoint/2010/main" val="16805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19</a:t>
            </a:fld>
            <a:endParaRPr lang="en-US"/>
          </a:p>
        </p:txBody>
      </p:sp>
    </p:spTree>
    <p:extLst>
      <p:ext uri="{BB962C8B-B14F-4D97-AF65-F5344CB8AC3E}">
        <p14:creationId xmlns:p14="http://schemas.microsoft.com/office/powerpoint/2010/main" val="347499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20</a:t>
            </a:fld>
            <a:endParaRPr lang="en-US"/>
          </a:p>
        </p:txBody>
      </p:sp>
    </p:spTree>
    <p:extLst>
      <p:ext uri="{BB962C8B-B14F-4D97-AF65-F5344CB8AC3E}">
        <p14:creationId xmlns:p14="http://schemas.microsoft.com/office/powerpoint/2010/main" val="312548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21</a:t>
            </a:fld>
            <a:endParaRPr lang="en-US"/>
          </a:p>
        </p:txBody>
      </p:sp>
    </p:spTree>
    <p:extLst>
      <p:ext uri="{BB962C8B-B14F-4D97-AF65-F5344CB8AC3E}">
        <p14:creationId xmlns:p14="http://schemas.microsoft.com/office/powerpoint/2010/main" val="3304279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22</a:t>
            </a:fld>
            <a:endParaRPr lang="en-US"/>
          </a:p>
        </p:txBody>
      </p:sp>
    </p:spTree>
    <p:extLst>
      <p:ext uri="{BB962C8B-B14F-4D97-AF65-F5344CB8AC3E}">
        <p14:creationId xmlns:p14="http://schemas.microsoft.com/office/powerpoint/2010/main" val="306927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will focus on the importance of giving gifts of treasure and help you answer the question, “Are Catholics Called to Tithe?”  As mentioned earlier, we will share with you a beautiful, thought-provoking homily by our very own, Fr. Jonathan Meyer, but before that we will highlight for you insights gleaned from a recent research study called “Unleashing Catholic Generosity” by Brian Starks and Christian Smith from the University of Notre Dame.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2</a:t>
            </a:fld>
            <a:endParaRPr lang="en-US"/>
          </a:p>
        </p:txBody>
      </p:sp>
    </p:spTree>
    <p:extLst>
      <p:ext uri="{BB962C8B-B14F-4D97-AF65-F5344CB8AC3E}">
        <p14:creationId xmlns:p14="http://schemas.microsoft.com/office/powerpoint/2010/main" val="74088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20C4B-DA93-40FD-B064-9E2A8492EF70}" type="slidenum">
              <a:rPr lang="en-US" smtClean="0"/>
              <a:t>23</a:t>
            </a:fld>
            <a:endParaRPr lang="en-US"/>
          </a:p>
        </p:txBody>
      </p:sp>
    </p:spTree>
    <p:extLst>
      <p:ext uri="{BB962C8B-B14F-4D97-AF65-F5344CB8AC3E}">
        <p14:creationId xmlns:p14="http://schemas.microsoft.com/office/powerpoint/2010/main" val="275503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co-researchers, Brian Starks, made the above statement……………..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3</a:t>
            </a:fld>
            <a:endParaRPr lang="en-US"/>
          </a:p>
        </p:txBody>
      </p:sp>
    </p:spTree>
    <p:extLst>
      <p:ext uri="{BB962C8B-B14F-4D97-AF65-F5344CB8AC3E}">
        <p14:creationId xmlns:p14="http://schemas.microsoft.com/office/powerpoint/2010/main" val="160220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Year of Mercy is an invitation—an invitation to love, kindness, and unbounded generosity. Pope Francis is offering us the opportunity to encounter the incredible mercy of God.</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4</a:t>
            </a:fld>
            <a:endParaRPr lang="en-US"/>
          </a:p>
        </p:txBody>
      </p:sp>
    </p:spTree>
    <p:extLst>
      <p:ext uri="{BB962C8B-B14F-4D97-AF65-F5344CB8AC3E}">
        <p14:creationId xmlns:p14="http://schemas.microsoft.com/office/powerpoint/2010/main" val="89271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Two men were marooned on an Island. One man paced back and forth worried and scared while the other man sat back and was sunning himself. The first man said to the second man, "aren’t you afraid we are about to die." "No," said the second man, "I make $100,000 a week and tithe faithfully to my church every week. My Pastor will find me."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6</a:t>
            </a:fld>
            <a:endParaRPr lang="en-US"/>
          </a:p>
        </p:txBody>
      </p:sp>
    </p:spTree>
    <p:extLst>
      <p:ext uri="{BB962C8B-B14F-4D97-AF65-F5344CB8AC3E}">
        <p14:creationId xmlns:p14="http://schemas.microsoft.com/office/powerpoint/2010/main" val="361954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Two men were marooned on an Island. One man paced back and forth worried and scared while the other man sat back and was sunning himself. The first man said to the second man, "aren’t you afraid we are about to die." "No," said the second man, "I make $100,000 a week and tithe faithfully to my church every week. My Pastor will find me."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7</a:t>
            </a:fld>
            <a:endParaRPr lang="en-US"/>
          </a:p>
        </p:txBody>
      </p:sp>
    </p:spTree>
    <p:extLst>
      <p:ext uri="{BB962C8B-B14F-4D97-AF65-F5344CB8AC3E}">
        <p14:creationId xmlns:p14="http://schemas.microsoft.com/office/powerpoint/2010/main" val="361954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Two men were marooned on an Island. One man paced back and forth worried and scared while the other man sat back and was sunning himself. The first man said to the second man, "aren’t you afraid we are about to die." "No," said the second man, "I make $100,000 a week and tithe faithfully to my church every week. My Pastor will find me."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8</a:t>
            </a:fld>
            <a:endParaRPr lang="en-US"/>
          </a:p>
        </p:txBody>
      </p:sp>
    </p:spTree>
    <p:extLst>
      <p:ext uri="{BB962C8B-B14F-4D97-AF65-F5344CB8AC3E}">
        <p14:creationId xmlns:p14="http://schemas.microsoft.com/office/powerpoint/2010/main" val="361954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Instead of seeing money as ultimately God’s, and therefore viewing themselves as stewards called to use money faithfully to fulfill Christian purposes, Catholics tend to view money and material possessions as having little or nothing to do with religious or spiritual issues.   </a:t>
            </a:r>
          </a:p>
          <a:p>
            <a:r>
              <a:rPr lang="en-US" dirty="0" smtClean="0"/>
              <a:t>5.  The report goes on to say, “Some ways of discussing money in parishes tend to be unhelpful. A “pay the bills” culture that focuses on the parish’s need and scarcity (as opposed to spiritual growth and world transformation) is associated with less spiritual engagement with money … and consequently, with less financial giving.”  </a:t>
            </a:r>
          </a:p>
          <a:p>
            <a:r>
              <a:rPr lang="en-US" dirty="0" smtClean="0"/>
              <a:t>6.  Parish culture should help us (Catholics) reflect on the dangers of compartmentalizing their financial dealings from their life of faith.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10</a:t>
            </a:fld>
            <a:endParaRPr lang="en-US"/>
          </a:p>
        </p:txBody>
      </p:sp>
    </p:spTree>
    <p:extLst>
      <p:ext uri="{BB962C8B-B14F-4D97-AF65-F5344CB8AC3E}">
        <p14:creationId xmlns:p14="http://schemas.microsoft.com/office/powerpoint/2010/main" val="204638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Instead of seeing money as ultimately God’s, and therefore viewing themselves as stewards called to use money faithfully to fulfill Christian purposes, Catholics tend to view money and material possessions as having little or nothing to do with religious or spiritual issues.   </a:t>
            </a:r>
          </a:p>
          <a:p>
            <a:r>
              <a:rPr lang="en-US" dirty="0" smtClean="0"/>
              <a:t>5.  The report goes on to say, “Some ways of discussing money in parishes tend to be unhelpful. A “pay the bills” culture that focuses on the parish’s need and scarcity (as opposed to spiritual growth and world transformation) is associated with less spiritual engagement with money … and consequently, with less financial giving.”  </a:t>
            </a:r>
          </a:p>
          <a:p>
            <a:r>
              <a:rPr lang="en-US" dirty="0" smtClean="0"/>
              <a:t>6.  Parish culture should help us (Catholics) reflect on the dangers of compartmentalizing their financial dealings from their life of faith. </a:t>
            </a:r>
            <a:endParaRPr lang="en-US" dirty="0"/>
          </a:p>
        </p:txBody>
      </p:sp>
      <p:sp>
        <p:nvSpPr>
          <p:cNvPr id="4" name="Slide Number Placeholder 3"/>
          <p:cNvSpPr>
            <a:spLocks noGrp="1"/>
          </p:cNvSpPr>
          <p:nvPr>
            <p:ph type="sldNum" sz="quarter" idx="10"/>
          </p:nvPr>
        </p:nvSpPr>
        <p:spPr/>
        <p:txBody>
          <a:bodyPr/>
          <a:lstStyle/>
          <a:p>
            <a:fld id="{19A20C4B-DA93-40FD-B064-9E2A8492EF70}" type="slidenum">
              <a:rPr lang="en-US" smtClean="0"/>
              <a:t>11</a:t>
            </a:fld>
            <a:endParaRPr lang="en-US"/>
          </a:p>
        </p:txBody>
      </p:sp>
    </p:spTree>
    <p:extLst>
      <p:ext uri="{BB962C8B-B14F-4D97-AF65-F5344CB8AC3E}">
        <p14:creationId xmlns:p14="http://schemas.microsoft.com/office/powerpoint/2010/main" val="204638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298E4B-0B5C-4D13-A45A-CBF0734B10DA}"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373209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98E4B-0B5C-4D13-A45A-CBF0734B10DA}"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190521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98E4B-0B5C-4D13-A45A-CBF0734B10DA}"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408514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98E4B-0B5C-4D13-A45A-CBF0734B10DA}"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287608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98E4B-0B5C-4D13-A45A-CBF0734B10DA}"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284973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298E4B-0B5C-4D13-A45A-CBF0734B10DA}"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42446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298E4B-0B5C-4D13-A45A-CBF0734B10DA}"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414085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298E4B-0B5C-4D13-A45A-CBF0734B10DA}"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13175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98E4B-0B5C-4D13-A45A-CBF0734B10DA}"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111648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98E4B-0B5C-4D13-A45A-CBF0734B10DA}"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396163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98E4B-0B5C-4D13-A45A-CBF0734B10DA}"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383A8-1A34-4579-9C17-BCD4DAB7D36F}" type="slidenum">
              <a:rPr lang="en-US" smtClean="0"/>
              <a:t>‹#›</a:t>
            </a:fld>
            <a:endParaRPr lang="en-US"/>
          </a:p>
        </p:txBody>
      </p:sp>
    </p:spTree>
    <p:extLst>
      <p:ext uri="{BB962C8B-B14F-4D97-AF65-F5344CB8AC3E}">
        <p14:creationId xmlns:p14="http://schemas.microsoft.com/office/powerpoint/2010/main" val="194490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5">
                <a:lumMod val="20000"/>
                <a:lumOff val="8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98E4B-0B5C-4D13-A45A-CBF0734B10DA}" type="datetimeFigureOut">
              <a:rPr lang="en-US" smtClean="0"/>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383A8-1A34-4579-9C17-BCD4DAB7D36F}" type="slidenum">
              <a:rPr lang="en-US" smtClean="0"/>
              <a:t>‹#›</a:t>
            </a:fld>
            <a:endParaRPr lang="en-US"/>
          </a:p>
        </p:txBody>
      </p:sp>
    </p:spTree>
    <p:extLst>
      <p:ext uri="{BB962C8B-B14F-4D97-AF65-F5344CB8AC3E}">
        <p14:creationId xmlns:p14="http://schemas.microsoft.com/office/powerpoint/2010/main" val="196818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6ytRWi_Zyzo" TargetMode="External"/><Relationship Id="rId5" Type="http://schemas.openxmlformats.org/officeDocument/2006/relationships/image" Target="../media/image6.jpg"/><Relationship Id="rId4" Type="http://schemas.openxmlformats.org/officeDocument/2006/relationships/hyperlink" Target="iframe%20width=%22560%22%20height=%22315%22%20src=%22https:/www.youtube.com/embed/6ytRWi_Zyzo%22%20frameborder=%220%22%20allowfullscreen%3e%3c/ifra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greulich@archindy.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normAutofit fontScale="90000"/>
          </a:bodyPr>
          <a:lstStyle/>
          <a:p>
            <a:r>
              <a:rPr lang="en-US" dirty="0" smtClean="0"/>
              <a:t>“Transforming Our World Vs. Maintaining the Parish”</a:t>
            </a:r>
            <a:br>
              <a:rPr lang="en-US" dirty="0" smtClean="0"/>
            </a:br>
            <a:r>
              <a:rPr lang="en-US" dirty="0" smtClean="0"/>
              <a:t>“Are </a:t>
            </a:r>
            <a:r>
              <a:rPr lang="en-US" dirty="0"/>
              <a:t>Catholics Called to Tithe?”</a:t>
            </a:r>
            <a:br>
              <a:rPr lang="en-US" dirty="0"/>
            </a:br>
            <a:r>
              <a:rPr lang="en-US" dirty="0"/>
              <a:t> </a:t>
            </a:r>
          </a:p>
        </p:txBody>
      </p:sp>
      <p:sp>
        <p:nvSpPr>
          <p:cNvPr id="3" name="Subtitle 2"/>
          <p:cNvSpPr>
            <a:spLocks noGrp="1"/>
          </p:cNvSpPr>
          <p:nvPr>
            <p:ph type="subTitle" idx="1"/>
          </p:nvPr>
        </p:nvSpPr>
        <p:spPr/>
        <p:txBody>
          <a:bodyPr/>
          <a:lstStyle/>
          <a:p>
            <a:r>
              <a:rPr lang="en-US" dirty="0" smtClean="0">
                <a:solidFill>
                  <a:srgbClr val="003964"/>
                </a:solidFill>
              </a:rPr>
              <a:t>2016 Spring Stewardship Education Meeting</a:t>
            </a:r>
            <a:endParaRPr lang="en-US" dirty="0">
              <a:solidFill>
                <a:srgbClr val="003964"/>
              </a:solidFill>
            </a:endParaRPr>
          </a:p>
        </p:txBody>
      </p:sp>
    </p:spTree>
    <p:extLst>
      <p:ext uri="{BB962C8B-B14F-4D97-AF65-F5344CB8AC3E}">
        <p14:creationId xmlns:p14="http://schemas.microsoft.com/office/powerpoint/2010/main" val="1798368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solidFill>
                  <a:srgbClr val="003964"/>
                </a:solidFill>
              </a:rPr>
              <a:t/>
            </a:r>
            <a:br>
              <a:rPr lang="en-US" dirty="0" smtClean="0">
                <a:solidFill>
                  <a:srgbClr val="003964"/>
                </a:solidFill>
              </a:rPr>
            </a:br>
            <a:r>
              <a:rPr lang="en-US" dirty="0" smtClean="0">
                <a:solidFill>
                  <a:srgbClr val="003964"/>
                </a:solidFill>
              </a:rPr>
              <a:t>“</a:t>
            </a:r>
            <a:r>
              <a:rPr lang="en-US" dirty="0">
                <a:solidFill>
                  <a:srgbClr val="003964"/>
                </a:solidFill>
              </a:rPr>
              <a:t>Unleashing Catholic Generosity” </a:t>
            </a:r>
            <a:r>
              <a:rPr lang="en-US" sz="3600" dirty="0" smtClean="0"/>
              <a:t>findings continued: </a:t>
            </a:r>
            <a:r>
              <a:rPr lang="en-US" dirty="0"/>
              <a:t/>
            </a:r>
            <a:br>
              <a:rPr lang="en-US" dirty="0"/>
            </a:br>
            <a:endParaRPr lang="en-US" dirty="0"/>
          </a:p>
        </p:txBody>
      </p:sp>
      <p:sp>
        <p:nvSpPr>
          <p:cNvPr id="3" name="Content Placeholder 2"/>
          <p:cNvSpPr>
            <a:spLocks noGrp="1"/>
          </p:cNvSpPr>
          <p:nvPr>
            <p:ph idx="1"/>
          </p:nvPr>
        </p:nvSpPr>
        <p:spPr>
          <a:xfrm>
            <a:off x="1295400" y="2133600"/>
            <a:ext cx="6781800" cy="3992563"/>
          </a:xfrm>
        </p:spPr>
        <p:txBody>
          <a:bodyPr>
            <a:noAutofit/>
          </a:bodyPr>
          <a:lstStyle/>
          <a:p>
            <a:pPr marL="0" indent="0">
              <a:buNone/>
            </a:pPr>
            <a:r>
              <a:rPr lang="en-US" sz="3600" dirty="0" smtClean="0"/>
              <a:t>American Catholics tend to compartmentalize; they tend to separate money from matters of faith and to think that money or material possessions have little to do with spiritual or religious issues.</a:t>
            </a:r>
          </a:p>
        </p:txBody>
      </p:sp>
    </p:spTree>
    <p:extLst>
      <p:ext uri="{BB962C8B-B14F-4D97-AF65-F5344CB8AC3E}">
        <p14:creationId xmlns:p14="http://schemas.microsoft.com/office/powerpoint/2010/main" val="164818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solidFill>
                  <a:srgbClr val="003964"/>
                </a:solidFill>
              </a:rPr>
              <a:t/>
            </a:r>
            <a:br>
              <a:rPr lang="en-US" dirty="0" smtClean="0">
                <a:solidFill>
                  <a:srgbClr val="003964"/>
                </a:solidFill>
              </a:rPr>
            </a:br>
            <a:r>
              <a:rPr lang="en-US" dirty="0" smtClean="0">
                <a:solidFill>
                  <a:srgbClr val="003964"/>
                </a:solidFill>
              </a:rPr>
              <a:t>“</a:t>
            </a:r>
            <a:r>
              <a:rPr lang="en-US" dirty="0">
                <a:solidFill>
                  <a:srgbClr val="003964"/>
                </a:solidFill>
              </a:rPr>
              <a:t>Unleashing Catholic Generosity” </a:t>
            </a:r>
            <a:r>
              <a:rPr lang="en-US" sz="3600" dirty="0" smtClean="0"/>
              <a:t>findings continued: </a:t>
            </a:r>
            <a:r>
              <a:rPr lang="en-US" dirty="0"/>
              <a:t/>
            </a:r>
            <a:br>
              <a:rPr lang="en-US" dirty="0"/>
            </a:br>
            <a:endParaRPr lang="en-US" dirty="0"/>
          </a:p>
        </p:txBody>
      </p:sp>
      <p:sp>
        <p:nvSpPr>
          <p:cNvPr id="3" name="Content Placeholder 2"/>
          <p:cNvSpPr>
            <a:spLocks noGrp="1"/>
          </p:cNvSpPr>
          <p:nvPr>
            <p:ph idx="1"/>
          </p:nvPr>
        </p:nvSpPr>
        <p:spPr>
          <a:xfrm>
            <a:off x="1371600" y="2667000"/>
            <a:ext cx="6400800" cy="3611563"/>
          </a:xfrm>
        </p:spPr>
        <p:txBody>
          <a:bodyPr>
            <a:normAutofit/>
          </a:bodyPr>
          <a:lstStyle/>
          <a:p>
            <a:pPr marL="0" indent="0">
              <a:buNone/>
            </a:pPr>
            <a:r>
              <a:rPr lang="en-US" sz="3600" dirty="0" smtClean="0"/>
              <a:t>The largest gaps in giving exist among regular church attenders. </a:t>
            </a:r>
          </a:p>
        </p:txBody>
      </p:sp>
    </p:spTree>
    <p:extLst>
      <p:ext uri="{BB962C8B-B14F-4D97-AF65-F5344CB8AC3E}">
        <p14:creationId xmlns:p14="http://schemas.microsoft.com/office/powerpoint/2010/main" val="150572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solidFill>
                  <a:srgbClr val="003964"/>
                </a:solidFill>
              </a:rPr>
              <a:t/>
            </a:r>
            <a:br>
              <a:rPr lang="en-US" dirty="0" smtClean="0">
                <a:solidFill>
                  <a:srgbClr val="003964"/>
                </a:solidFill>
              </a:rPr>
            </a:br>
            <a:r>
              <a:rPr lang="en-US" dirty="0" smtClean="0">
                <a:solidFill>
                  <a:srgbClr val="003964"/>
                </a:solidFill>
              </a:rPr>
              <a:t/>
            </a:r>
            <a:br>
              <a:rPr lang="en-US" dirty="0" smtClean="0">
                <a:solidFill>
                  <a:srgbClr val="003964"/>
                </a:solidFill>
              </a:rPr>
            </a:br>
            <a:r>
              <a:rPr lang="en-US" dirty="0" smtClean="0">
                <a:solidFill>
                  <a:srgbClr val="003964"/>
                </a:solidFill>
              </a:rPr>
              <a:t>“</a:t>
            </a:r>
            <a:r>
              <a:rPr lang="en-US" dirty="0">
                <a:solidFill>
                  <a:srgbClr val="003964"/>
                </a:solidFill>
              </a:rPr>
              <a:t>Unleashing Catholic Generosity” </a:t>
            </a:r>
            <a:r>
              <a:rPr lang="en-US" sz="3600" dirty="0" smtClean="0"/>
              <a:t>findings continued: </a:t>
            </a:r>
            <a:r>
              <a:rPr lang="en-US" dirty="0"/>
              <a:t/>
            </a:r>
            <a:br>
              <a:rPr lang="en-US" dirty="0"/>
            </a:br>
            <a:endParaRPr lang="en-US" dirty="0"/>
          </a:p>
        </p:txBody>
      </p:sp>
      <p:sp>
        <p:nvSpPr>
          <p:cNvPr id="3" name="Content Placeholder 2"/>
          <p:cNvSpPr>
            <a:spLocks noGrp="1"/>
          </p:cNvSpPr>
          <p:nvPr>
            <p:ph idx="1"/>
          </p:nvPr>
        </p:nvSpPr>
        <p:spPr>
          <a:xfrm>
            <a:off x="914400" y="2133600"/>
            <a:ext cx="7391400" cy="4343400"/>
          </a:xfrm>
        </p:spPr>
        <p:txBody>
          <a:bodyPr>
            <a:noAutofit/>
          </a:bodyPr>
          <a:lstStyle/>
          <a:p>
            <a:pPr marL="0" indent="0">
              <a:lnSpc>
                <a:spcPct val="120000"/>
              </a:lnSpc>
              <a:buNone/>
            </a:pPr>
            <a:r>
              <a:rPr lang="en-US" sz="3500" dirty="0" smtClean="0"/>
              <a:t>Discussions of money in Catholic parishes should not center on meeting basic organizational needs, but rather on spiritual growth and personal and world transformation.  In other words, “paying the bills” vs. “living the vision”. </a:t>
            </a:r>
          </a:p>
        </p:txBody>
      </p:sp>
    </p:spTree>
    <p:extLst>
      <p:ext uri="{BB962C8B-B14F-4D97-AF65-F5344CB8AC3E}">
        <p14:creationId xmlns:p14="http://schemas.microsoft.com/office/powerpoint/2010/main" val="252563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a:solidFill>
                  <a:srgbClr val="003964"/>
                </a:solidFill>
              </a:rPr>
              <a:t>“Unleashing Catholic Generosity” </a:t>
            </a:r>
            <a:r>
              <a:rPr lang="en-US" sz="3600" dirty="0" smtClean="0"/>
              <a:t>findings </a:t>
            </a:r>
            <a:r>
              <a:rPr lang="en-US" sz="3600" dirty="0"/>
              <a:t>continued:</a:t>
            </a:r>
          </a:p>
        </p:txBody>
      </p:sp>
      <p:sp>
        <p:nvSpPr>
          <p:cNvPr id="3" name="Content Placeholder 2"/>
          <p:cNvSpPr>
            <a:spLocks noGrp="1"/>
          </p:cNvSpPr>
          <p:nvPr>
            <p:ph idx="1"/>
          </p:nvPr>
        </p:nvSpPr>
        <p:spPr>
          <a:xfrm>
            <a:off x="1600200" y="2514600"/>
            <a:ext cx="6400800" cy="3611563"/>
          </a:xfrm>
        </p:spPr>
        <p:txBody>
          <a:bodyPr>
            <a:normAutofit/>
          </a:bodyPr>
          <a:lstStyle/>
          <a:p>
            <a:pPr marL="0" indent="0">
              <a:buNone/>
            </a:pPr>
            <a:r>
              <a:rPr lang="en-US" sz="3600" dirty="0" smtClean="0"/>
              <a:t>Discussion of money should be brought up within the larger context of a parish mission and vision.</a:t>
            </a:r>
          </a:p>
          <a:p>
            <a:pPr marL="0" indent="0">
              <a:buNone/>
            </a:pPr>
            <a:endParaRPr lang="en-US" sz="2800" dirty="0" smtClean="0"/>
          </a:p>
          <a:p>
            <a:endParaRPr lang="en-US" sz="2800" dirty="0"/>
          </a:p>
        </p:txBody>
      </p:sp>
    </p:spTree>
    <p:extLst>
      <p:ext uri="{BB962C8B-B14F-4D97-AF65-F5344CB8AC3E}">
        <p14:creationId xmlns:p14="http://schemas.microsoft.com/office/powerpoint/2010/main" val="4008387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a:solidFill>
                  <a:srgbClr val="003964"/>
                </a:solidFill>
              </a:rPr>
              <a:t>“Unleashing Catholic Generosity” </a:t>
            </a:r>
            <a:r>
              <a:rPr lang="en-US" sz="3600" dirty="0" smtClean="0"/>
              <a:t>findings </a:t>
            </a:r>
            <a:r>
              <a:rPr lang="en-US" sz="3600" dirty="0"/>
              <a:t>continued:</a:t>
            </a:r>
          </a:p>
        </p:txBody>
      </p:sp>
      <p:sp>
        <p:nvSpPr>
          <p:cNvPr id="3" name="Content Placeholder 2"/>
          <p:cNvSpPr>
            <a:spLocks noGrp="1"/>
          </p:cNvSpPr>
          <p:nvPr>
            <p:ph idx="1"/>
          </p:nvPr>
        </p:nvSpPr>
        <p:spPr>
          <a:xfrm>
            <a:off x="1066800" y="2133600"/>
            <a:ext cx="7315200" cy="4419600"/>
          </a:xfrm>
        </p:spPr>
        <p:txBody>
          <a:bodyPr>
            <a:normAutofit/>
          </a:bodyPr>
          <a:lstStyle/>
          <a:p>
            <a:pPr marL="0" indent="0">
              <a:buNone/>
            </a:pPr>
            <a:r>
              <a:rPr lang="en-US" dirty="0" smtClean="0"/>
              <a:t>When parishioners understand themselves to be a part of the planning and vision of </a:t>
            </a:r>
            <a:r>
              <a:rPr lang="en-US" dirty="0"/>
              <a:t>t</a:t>
            </a:r>
            <a:r>
              <a:rPr lang="en-US" dirty="0" smtClean="0"/>
              <a:t>heir parish, and when they become excited about all of the good things that donated money can accomplish, this empowers them and engenders a sense of ownership, all of which leads to more generous giving.</a:t>
            </a:r>
          </a:p>
        </p:txBody>
      </p:sp>
    </p:spTree>
    <p:extLst>
      <p:ext uri="{BB962C8B-B14F-4D97-AF65-F5344CB8AC3E}">
        <p14:creationId xmlns:p14="http://schemas.microsoft.com/office/powerpoint/2010/main" val="341271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3124200"/>
            <a:ext cx="5181600" cy="3001963"/>
          </a:xfrm>
        </p:spPr>
        <p:txBody>
          <a:bodyPr>
            <a:normAutofit/>
          </a:bodyPr>
          <a:lstStyle/>
          <a:p>
            <a:pPr marL="0" indent="0">
              <a:lnSpc>
                <a:spcPct val="120000"/>
              </a:lnSpc>
              <a:buNone/>
            </a:pPr>
            <a:r>
              <a:rPr lang="en-US" dirty="0" smtClean="0"/>
              <a:t>What </a:t>
            </a:r>
            <a:r>
              <a:rPr lang="en-US" dirty="0"/>
              <a:t>are your first </a:t>
            </a:r>
            <a:r>
              <a:rPr lang="en-US" dirty="0" smtClean="0"/>
              <a:t>fruits</a:t>
            </a:r>
            <a:r>
              <a:rPr lang="en-US" dirty="0"/>
              <a:t>? </a:t>
            </a:r>
            <a:r>
              <a:rPr lang="en-US" dirty="0" smtClean="0"/>
              <a:t>	</a:t>
            </a:r>
          </a:p>
          <a:p>
            <a:pPr marL="0" indent="0">
              <a:lnSpc>
                <a:spcPct val="120000"/>
              </a:lnSpc>
              <a:buNone/>
            </a:pPr>
            <a:r>
              <a:rPr lang="en-US" dirty="0" smtClean="0"/>
              <a:t>Do </a:t>
            </a:r>
            <a:r>
              <a:rPr lang="en-US" dirty="0"/>
              <a:t>you view your church as </a:t>
            </a:r>
            <a:r>
              <a:rPr lang="en-US" dirty="0" smtClean="0"/>
              <a:t>deserving </a:t>
            </a:r>
            <a:r>
              <a:rPr lang="en-US" dirty="0"/>
              <a:t>of your </a:t>
            </a:r>
            <a:r>
              <a:rPr lang="en-US" dirty="0" smtClean="0"/>
              <a:t>first fruits?”  </a:t>
            </a:r>
          </a:p>
          <a:p>
            <a:pPr marL="0" indent="0">
              <a:buNone/>
            </a:pPr>
            <a:r>
              <a:rPr lang="en-US" sz="1200" dirty="0" smtClean="0"/>
              <a:t>			</a:t>
            </a:r>
          </a:p>
          <a:p>
            <a:pPr marL="0" indent="0">
              <a:buNone/>
            </a:pPr>
            <a:r>
              <a:rPr lang="en-US" dirty="0" smtClean="0"/>
              <a:t>	  </a:t>
            </a:r>
            <a:r>
              <a:rPr lang="en-US" sz="2800" dirty="0" smtClean="0"/>
              <a:t>~Archbishop Joseph Tobin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429000"/>
            <a:ext cx="1727200" cy="2590800"/>
          </a:xfrm>
          <a:prstGeom prst="rect">
            <a:avLst/>
          </a:prstGeom>
          <a:effectLst>
            <a:outerShdw blurRad="63500" sx="102000" sy="102000" algn="ctr" rotWithShape="0">
              <a:prstClr val="black">
                <a:alpha val="40000"/>
              </a:prstClr>
            </a:outerShdw>
          </a:effectLst>
        </p:spPr>
      </p:pic>
      <p:sp>
        <p:nvSpPr>
          <p:cNvPr id="6" name="Rectangle 5"/>
          <p:cNvSpPr/>
          <p:nvPr/>
        </p:nvSpPr>
        <p:spPr>
          <a:xfrm>
            <a:off x="838200" y="533400"/>
            <a:ext cx="7696200" cy="2554545"/>
          </a:xfrm>
          <a:prstGeom prst="rect">
            <a:avLst/>
          </a:prstGeom>
        </p:spPr>
        <p:txBody>
          <a:bodyPr wrap="square">
            <a:spAutoFit/>
          </a:bodyPr>
          <a:lstStyle/>
          <a:p>
            <a:r>
              <a:rPr lang="en-US" sz="3200" dirty="0"/>
              <a:t>“People have an underdeveloped sense of stewardship and that limited spirituality is what people use to make decisions.  Your faith is not a spectator sport – you must be engaged. 	</a:t>
            </a:r>
          </a:p>
        </p:txBody>
      </p:sp>
    </p:spTree>
    <p:extLst>
      <p:ext uri="{BB962C8B-B14F-4D97-AF65-F5344CB8AC3E}">
        <p14:creationId xmlns:p14="http://schemas.microsoft.com/office/powerpoint/2010/main" val="1412225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Homily </a:t>
            </a:r>
            <a:r>
              <a:rPr lang="en-US" dirty="0" smtClean="0"/>
              <a:t/>
            </a:r>
            <a:br>
              <a:rPr lang="en-US" dirty="0" smtClean="0"/>
            </a:br>
            <a:r>
              <a:rPr lang="en-US" dirty="0" smtClean="0"/>
              <a:t>Fr. Jonathan Meyer, </a:t>
            </a:r>
            <a:br>
              <a:rPr lang="en-US" dirty="0" smtClean="0"/>
            </a:br>
            <a:r>
              <a:rPr lang="en-US" dirty="0" smtClean="0"/>
              <a:t>October 11</a:t>
            </a:r>
            <a:r>
              <a:rPr lang="en-US" baseline="30000" dirty="0" smtClean="0"/>
              <a:t>th</a:t>
            </a:r>
            <a:r>
              <a:rPr lang="en-US" dirty="0" smtClean="0"/>
              <a:t>, 2015 </a:t>
            </a:r>
            <a:endParaRPr lang="en-US" dirty="0"/>
          </a:p>
        </p:txBody>
      </p:sp>
      <p:pic>
        <p:nvPicPr>
          <p:cNvPr id="3" name="6ytRWi_Zyzo">
            <a:hlinkClick r:id="rId4" action="ppaction://hlinkfile"/>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2453699" y="2209800"/>
            <a:ext cx="4440922" cy="3962400"/>
          </a:xfrm>
          <a:prstGeom prst="rect">
            <a:avLst/>
          </a:prstGeom>
        </p:spPr>
      </p:pic>
    </p:spTree>
    <p:extLst>
      <p:ext uri="{BB962C8B-B14F-4D97-AF65-F5344CB8AC3E}">
        <p14:creationId xmlns:p14="http://schemas.microsoft.com/office/powerpoint/2010/main" val="2696978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remove"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normAutofit fontScale="90000"/>
          </a:bodyPr>
          <a:lstStyle/>
          <a:p>
            <a:pPr marL="0" indent="0"/>
            <a:r>
              <a:rPr lang="en-US" dirty="0"/>
              <a:t>and the rich young man went away </a:t>
            </a:r>
            <a:r>
              <a:rPr lang="en-US" dirty="0" smtClean="0"/>
              <a:t>sad.</a:t>
            </a:r>
            <a:endParaRPr lang="en-US" dirty="0"/>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312953" y="2057400"/>
            <a:ext cx="4629898" cy="4039394"/>
          </a:xfrm>
          <a:prstGeom prst="rect">
            <a:avLst/>
          </a:prstGeom>
          <a:noFill/>
          <a:ln>
            <a:noFill/>
          </a:ln>
          <a:effectLst>
            <a:softEdge rad="31750"/>
          </a:effectLst>
        </p:spPr>
      </p:pic>
    </p:spTree>
    <p:extLst>
      <p:ext uri="{BB962C8B-B14F-4D97-AF65-F5344CB8AC3E}">
        <p14:creationId xmlns:p14="http://schemas.microsoft.com/office/powerpoint/2010/main" val="934533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85801"/>
            <a:ext cx="7620000" cy="5770811"/>
          </a:xfrm>
          <a:prstGeom prst="rect">
            <a:avLst/>
          </a:prstGeom>
        </p:spPr>
        <p:txBody>
          <a:bodyPr wrap="square">
            <a:spAutoFit/>
          </a:bodyPr>
          <a:lstStyle/>
          <a:p>
            <a:r>
              <a:rPr lang="en-US" b="1" dirty="0"/>
              <a:t>The Rich Man</a:t>
            </a:r>
          </a:p>
          <a:p>
            <a:r>
              <a:rPr lang="en-US" baseline="30000" dirty="0"/>
              <a:t>17 </a:t>
            </a:r>
            <a:r>
              <a:rPr lang="en-US" dirty="0"/>
              <a:t>As he was setting out on a journey, a man ran up and knelt before him, and asked him, “Good Teacher, what must I do to inherit eternal life?” </a:t>
            </a:r>
            <a:r>
              <a:rPr lang="en-US" baseline="30000" dirty="0"/>
              <a:t>18 </a:t>
            </a:r>
            <a:r>
              <a:rPr lang="en-US" dirty="0"/>
              <a:t>Jesus said to him, “Why do you call me good? No one is good but God alone. </a:t>
            </a:r>
            <a:r>
              <a:rPr lang="en-US" baseline="30000" dirty="0"/>
              <a:t>19 </a:t>
            </a:r>
            <a:r>
              <a:rPr lang="en-US" dirty="0"/>
              <a:t>You know the commandments: ‘You shall not murder; You shall not commit adultery; You shall not steal; You shall not bear false witness; You shall not defraud; Honor your father and mother.’” </a:t>
            </a:r>
            <a:r>
              <a:rPr lang="en-US" baseline="30000" dirty="0"/>
              <a:t>20 </a:t>
            </a:r>
            <a:r>
              <a:rPr lang="en-US" dirty="0"/>
              <a:t>He said to him, “Teacher, I have kept all these since my youth.” </a:t>
            </a:r>
            <a:r>
              <a:rPr lang="en-US" baseline="30000" dirty="0"/>
              <a:t>21 </a:t>
            </a:r>
            <a:r>
              <a:rPr lang="en-US" dirty="0"/>
              <a:t>Jesus, looking at him, loved him and said, “You lack one thing; go, sell what you own, and give the </a:t>
            </a:r>
            <a:r>
              <a:rPr lang="en-US" dirty="0" smtClean="0"/>
              <a:t>money </a:t>
            </a:r>
            <a:r>
              <a:rPr lang="en-US" dirty="0"/>
              <a:t>to the poor, and you will have treasure in heaven; then come, follow me.” </a:t>
            </a:r>
            <a:r>
              <a:rPr lang="en-US" baseline="30000" dirty="0"/>
              <a:t>22 </a:t>
            </a:r>
            <a:r>
              <a:rPr lang="en-US" dirty="0"/>
              <a:t>When he heard this, he was shocked and went away grieving, for he had many possessions.</a:t>
            </a:r>
          </a:p>
          <a:p>
            <a:r>
              <a:rPr lang="en-US" baseline="30000" dirty="0"/>
              <a:t>23 </a:t>
            </a:r>
            <a:r>
              <a:rPr lang="en-US" dirty="0"/>
              <a:t>Then Jesus looked around and said to his disciples, “How hard it will be for those who have wealth to enter the kingdom of God!” </a:t>
            </a:r>
            <a:r>
              <a:rPr lang="en-US" baseline="30000" dirty="0"/>
              <a:t>24 </a:t>
            </a:r>
            <a:r>
              <a:rPr lang="en-US" dirty="0"/>
              <a:t>And the disciples were perplexed at these words. But Jesus said to them again, “Children, how hard it </a:t>
            </a:r>
            <a:r>
              <a:rPr lang="en-US" dirty="0" smtClean="0"/>
              <a:t>is </a:t>
            </a:r>
            <a:r>
              <a:rPr lang="en-US" dirty="0"/>
              <a:t>to enter the kingdom of God! </a:t>
            </a:r>
            <a:r>
              <a:rPr lang="en-US" baseline="30000" dirty="0"/>
              <a:t>25 </a:t>
            </a:r>
            <a:r>
              <a:rPr lang="en-US" dirty="0"/>
              <a:t>It is easier for a camel to go through the eye of a needle than for someone who is rich to enter the kingdom of God.” </a:t>
            </a:r>
            <a:r>
              <a:rPr lang="en-US" baseline="30000" dirty="0"/>
              <a:t>26 </a:t>
            </a:r>
            <a:r>
              <a:rPr lang="en-US" dirty="0"/>
              <a:t>They were greatly astounded and said to one another</a:t>
            </a:r>
            <a:r>
              <a:rPr lang="en-US" dirty="0" smtClean="0"/>
              <a:t>, </a:t>
            </a:r>
            <a:r>
              <a:rPr lang="en-US" dirty="0"/>
              <a:t>“Then who can be saved?” </a:t>
            </a:r>
            <a:r>
              <a:rPr lang="en-US" baseline="30000" dirty="0"/>
              <a:t>27 </a:t>
            </a:r>
            <a:r>
              <a:rPr lang="en-US" dirty="0"/>
              <a:t>Jesus looked at them and said, “For mortals it is impossible, but not for God; for God all things are possible</a:t>
            </a:r>
            <a:r>
              <a:rPr lang="en-US" dirty="0" smtClean="0"/>
              <a:t>.”</a:t>
            </a:r>
          </a:p>
          <a:p>
            <a:pPr algn="r"/>
            <a:r>
              <a:rPr lang="en-US" sz="900" dirty="0"/>
              <a:t>New Revised Standard Version Catholic Edition</a:t>
            </a:r>
          </a:p>
          <a:p>
            <a:endParaRPr lang="en-US" dirty="0"/>
          </a:p>
        </p:txBody>
      </p:sp>
    </p:spTree>
    <p:extLst>
      <p:ext uri="{BB962C8B-B14F-4D97-AF65-F5344CB8AC3E}">
        <p14:creationId xmlns:p14="http://schemas.microsoft.com/office/powerpoint/2010/main" val="867257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Questions #1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 Meyer said, “The rich and the wealthy don’t go to heaven,” and “We’re called to love God above all of our possessions”.  </a:t>
            </a:r>
          </a:p>
          <a:p>
            <a:r>
              <a:rPr lang="en-US" dirty="0" smtClean="0"/>
              <a:t>What did you personally take away from Fr. Meyer’s homily?  </a:t>
            </a:r>
          </a:p>
          <a:p>
            <a:r>
              <a:rPr lang="en-US" dirty="0" smtClean="0"/>
              <a:t>Did you feel prompted by God in any way to give up some added portion of your “possessions”? </a:t>
            </a:r>
          </a:p>
          <a:p>
            <a:r>
              <a:rPr lang="en-US" dirty="0" smtClean="0"/>
              <a:t>In today’s world, do you believe tithing 10% can be thought of as a useful benchmark for generous financial giving?</a:t>
            </a:r>
          </a:p>
          <a:p>
            <a:r>
              <a:rPr lang="en-US" dirty="0" smtClean="0"/>
              <a:t>How could your parish be impacted by what you learned?   </a:t>
            </a:r>
            <a:endParaRPr lang="en-US" dirty="0"/>
          </a:p>
        </p:txBody>
      </p:sp>
    </p:spTree>
    <p:extLst>
      <p:ext uri="{BB962C8B-B14F-4D97-AF65-F5344CB8AC3E}">
        <p14:creationId xmlns:p14="http://schemas.microsoft.com/office/powerpoint/2010/main" val="2218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9089" y="432696"/>
            <a:ext cx="4805823" cy="5992608"/>
          </a:xfrm>
          <a:ln w="38100">
            <a:solidFill>
              <a:schemeClr val="tx1"/>
            </a:solidFill>
          </a:ln>
        </p:spPr>
      </p:pic>
    </p:spTree>
    <p:extLst>
      <p:ext uri="{BB962C8B-B14F-4D97-AF65-F5344CB8AC3E}">
        <p14:creationId xmlns:p14="http://schemas.microsoft.com/office/powerpoint/2010/main" val="2294542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Questions #2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600" dirty="0" smtClean="0"/>
              <a:t>“Rather than simply replacing spiritual vision with a secular business model of financial legitimacy, our research suggests that parish leaders will benefit from the development of collaborative parish cultures in which service and mission inspire a vision of opportunities for charitable giving that can dramatically improve the Church and change people’s lives and the world.”</a:t>
            </a:r>
          </a:p>
          <a:p>
            <a:r>
              <a:rPr lang="en-US" sz="2800" dirty="0" smtClean="0"/>
              <a:t>Does your parish have a unique mission and vision?  </a:t>
            </a:r>
          </a:p>
          <a:p>
            <a:r>
              <a:rPr lang="en-US" sz="2800" dirty="0" smtClean="0"/>
              <a:t>Do your parishioners believe in this mission and vision?  </a:t>
            </a:r>
          </a:p>
          <a:p>
            <a:r>
              <a:rPr lang="en-US" sz="2800" dirty="0" smtClean="0"/>
              <a:t>Are there ways your parish can better communicate it’s mission and vision?  Why is this important? </a:t>
            </a:r>
            <a:endParaRPr lang="en-US" sz="2800" dirty="0"/>
          </a:p>
        </p:txBody>
      </p:sp>
    </p:spTree>
    <p:extLst>
      <p:ext uri="{BB962C8B-B14F-4D97-AF65-F5344CB8AC3E}">
        <p14:creationId xmlns:p14="http://schemas.microsoft.com/office/powerpoint/2010/main" val="3997359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Questions #3</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smtClean="0"/>
              <a:t>Fr. Andrew Kimberling who wrote “Making Stewardship a Way of Life” says, “Get rid of fundraisers.  Needs based giving ends with a false conclusion – I don’t need to give any more.  Needs based giving nullifies the very essence of who we are – our need to give.  Fundraising kills the collection.  When, at our parish, we take care of everything else via a charity account, where $1 of $10 goes, then giving is Eucharistic, precious and holy. Then, spiritually, our gift is united with the Body and Blood of Jesus.”</a:t>
            </a:r>
          </a:p>
          <a:p>
            <a:pPr marL="0" indent="0">
              <a:buNone/>
            </a:pPr>
            <a:endParaRPr lang="en-US" sz="2600" dirty="0" smtClean="0"/>
          </a:p>
          <a:p>
            <a:r>
              <a:rPr lang="en-US" sz="2800" dirty="0" smtClean="0"/>
              <a:t>What do you think about Fr. Kimberling’s view of parish fundraising?  </a:t>
            </a:r>
          </a:p>
          <a:p>
            <a:r>
              <a:rPr lang="en-US" sz="2800" dirty="0" smtClean="0"/>
              <a:t>Has this been considered in your parish?</a:t>
            </a:r>
            <a:endParaRPr lang="en-US" sz="2800" dirty="0"/>
          </a:p>
        </p:txBody>
      </p:sp>
    </p:spTree>
    <p:extLst>
      <p:ext uri="{BB962C8B-B14F-4D97-AF65-F5344CB8AC3E}">
        <p14:creationId xmlns:p14="http://schemas.microsoft.com/office/powerpoint/2010/main" val="8782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Questions #4</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2600" dirty="0" smtClean="0"/>
              <a:t>The Stewardship Education Director for the Archdiocese of St. Louis, </a:t>
            </a:r>
            <a:r>
              <a:rPr lang="en-US" sz="2600" dirty="0"/>
              <a:t>Dave </a:t>
            </a:r>
            <a:r>
              <a:rPr lang="en-US" sz="2600" dirty="0" err="1"/>
              <a:t>Baranowski</a:t>
            </a:r>
            <a:r>
              <a:rPr lang="en-US" sz="2600" dirty="0" smtClean="0"/>
              <a:t>, answers the question, “How do we get our pastors/PLC’s to talk about giving one time a month?”, by encouraging them to say, “Thank you for your offertory giving of $___ last month.  We were able to do……”</a:t>
            </a:r>
          </a:p>
          <a:p>
            <a:pPr marL="0" indent="0">
              <a:buNone/>
            </a:pPr>
            <a:r>
              <a:rPr lang="en-US" sz="2600" dirty="0" smtClean="0"/>
              <a:t> </a:t>
            </a:r>
          </a:p>
          <a:p>
            <a:r>
              <a:rPr lang="en-US" sz="2800" dirty="0" smtClean="0"/>
              <a:t>Would this be a way for your parish to move your mission forward?</a:t>
            </a:r>
          </a:p>
          <a:p>
            <a:r>
              <a:rPr lang="en-US" sz="2800" dirty="0" smtClean="0"/>
              <a:t>What other ways could you do this?    </a:t>
            </a:r>
            <a:endParaRPr lang="en-US" sz="2800" dirty="0"/>
          </a:p>
        </p:txBody>
      </p:sp>
    </p:spTree>
    <p:extLst>
      <p:ext uri="{BB962C8B-B14F-4D97-AF65-F5344CB8AC3E}">
        <p14:creationId xmlns:p14="http://schemas.microsoft.com/office/powerpoint/2010/main" val="2081109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What did we learn tonight?  What are our practical takeaway ideas?</a:t>
            </a:r>
          </a:p>
          <a:p>
            <a:pPr marL="0" indent="0">
              <a:buNone/>
            </a:pPr>
            <a:endParaRPr lang="en-US" dirty="0" smtClean="0"/>
          </a:p>
          <a:p>
            <a:r>
              <a:rPr lang="en-US" dirty="0" smtClean="0"/>
              <a:t>If you would like this presentation to be made at your Parish Council, Stewardship or Finance Committees, etc., please feel free to contact Ron Greulich at </a:t>
            </a:r>
            <a:r>
              <a:rPr lang="en-US" dirty="0" smtClean="0">
                <a:hlinkClick r:id="rId3"/>
              </a:rPr>
              <a:t>rgreulich@archindy.org</a:t>
            </a:r>
            <a:r>
              <a:rPr lang="en-US" dirty="0" smtClean="0"/>
              <a:t> or (317) 236-1426</a:t>
            </a:r>
            <a:endParaRPr lang="en-US" dirty="0"/>
          </a:p>
        </p:txBody>
      </p:sp>
    </p:spTree>
    <p:extLst>
      <p:ext uri="{BB962C8B-B14F-4D97-AF65-F5344CB8AC3E}">
        <p14:creationId xmlns:p14="http://schemas.microsoft.com/office/powerpoint/2010/main" val="143975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chor="ctr">
            <a:normAutofit fontScale="92500" lnSpcReduction="10000"/>
          </a:bodyPr>
          <a:lstStyle/>
          <a:p>
            <a:pPr marL="0" indent="0" algn="ctr">
              <a:buNone/>
            </a:pPr>
            <a:r>
              <a:rPr lang="en-US" sz="3600" dirty="0" smtClean="0"/>
              <a:t>“Catholic generosity has the potential </a:t>
            </a:r>
          </a:p>
          <a:p>
            <a:pPr marL="0" indent="0" algn="ctr">
              <a:buNone/>
            </a:pPr>
            <a:r>
              <a:rPr lang="en-US" sz="3600" dirty="0" smtClean="0"/>
              <a:t>to reshape our world, </a:t>
            </a:r>
          </a:p>
          <a:p>
            <a:pPr marL="0" indent="0" algn="ctr">
              <a:buNone/>
            </a:pPr>
            <a:r>
              <a:rPr lang="en-US" sz="3600" dirty="0" smtClean="0"/>
              <a:t>as it has reshaped many lives, </a:t>
            </a:r>
          </a:p>
          <a:p>
            <a:pPr marL="0" indent="0" algn="ctr">
              <a:buNone/>
            </a:pPr>
            <a:r>
              <a:rPr lang="en-US" sz="3600" dirty="0" smtClean="0"/>
              <a:t>but it will do so only </a:t>
            </a:r>
          </a:p>
          <a:p>
            <a:pPr marL="0" indent="0" algn="ctr">
              <a:buNone/>
            </a:pPr>
            <a:r>
              <a:rPr lang="en-US" sz="3600" dirty="0" smtClean="0"/>
              <a:t>if we learn how </a:t>
            </a:r>
          </a:p>
          <a:p>
            <a:pPr marL="0" indent="0" algn="ctr">
              <a:buNone/>
            </a:pPr>
            <a:r>
              <a:rPr lang="en-US" sz="3600" dirty="0" smtClean="0"/>
              <a:t>to cultivate compassionate Catholics </a:t>
            </a:r>
          </a:p>
          <a:p>
            <a:pPr marL="0" indent="0" algn="ctr">
              <a:buNone/>
            </a:pPr>
            <a:r>
              <a:rPr lang="en-US" sz="3600" dirty="0" smtClean="0"/>
              <a:t>and generous parishes </a:t>
            </a:r>
          </a:p>
          <a:p>
            <a:pPr marL="0" indent="0" algn="ctr">
              <a:lnSpc>
                <a:spcPct val="110000"/>
              </a:lnSpc>
              <a:buNone/>
            </a:pPr>
            <a:r>
              <a:rPr lang="en-US" sz="3600" dirty="0" smtClean="0"/>
              <a:t>and to nurture cultures </a:t>
            </a:r>
          </a:p>
          <a:p>
            <a:pPr marL="0" indent="0" algn="ctr">
              <a:lnSpc>
                <a:spcPct val="110000"/>
              </a:lnSpc>
              <a:buNone/>
            </a:pPr>
            <a:r>
              <a:rPr lang="en-US" sz="3600" dirty="0" smtClean="0"/>
              <a:t>conducive to giving.”  </a:t>
            </a:r>
          </a:p>
          <a:p>
            <a:pPr marL="0" indent="0">
              <a:lnSpc>
                <a:spcPct val="160000"/>
              </a:lnSpc>
              <a:buNone/>
            </a:pPr>
            <a:r>
              <a:rPr lang="en-US" sz="2600" dirty="0" smtClean="0"/>
              <a:t>					~ Brian Starks</a:t>
            </a:r>
            <a:endParaRPr lang="en-US" sz="2600" dirty="0"/>
          </a:p>
        </p:txBody>
      </p:sp>
    </p:spTree>
    <p:extLst>
      <p:ext uri="{BB962C8B-B14F-4D97-AF65-F5344CB8AC3E}">
        <p14:creationId xmlns:p14="http://schemas.microsoft.com/office/powerpoint/2010/main" val="240294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9367" y="437110"/>
            <a:ext cx="5845266" cy="5983780"/>
          </a:xfrm>
          <a:ln w="38100">
            <a:solidFill>
              <a:srgbClr val="002060"/>
            </a:solidFill>
          </a:ln>
        </p:spPr>
      </p:pic>
    </p:spTree>
    <p:extLst>
      <p:ext uri="{BB962C8B-B14F-4D97-AF65-F5344CB8AC3E}">
        <p14:creationId xmlns:p14="http://schemas.microsoft.com/office/powerpoint/2010/main" val="228859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0200" y="1143000"/>
            <a:ext cx="6033144" cy="4525963"/>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1642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325562"/>
          </a:xfrm>
        </p:spPr>
        <p:txBody>
          <a:bodyPr>
            <a:normAutofit fontScale="90000"/>
          </a:bodyPr>
          <a:lstStyle/>
          <a:p>
            <a:pPr>
              <a:lnSpc>
                <a:spcPct val="150000"/>
              </a:lnSpc>
            </a:pPr>
            <a:r>
              <a:rPr lang="en-US" dirty="0" smtClean="0"/>
              <a:t/>
            </a:r>
            <a:br>
              <a:rPr lang="en-US" dirty="0" smtClean="0"/>
            </a:br>
            <a:r>
              <a:rPr lang="en-US" dirty="0" smtClean="0">
                <a:solidFill>
                  <a:srgbClr val="003964"/>
                </a:solidFill>
              </a:rPr>
              <a:t>“</a:t>
            </a:r>
            <a:r>
              <a:rPr lang="en-US" dirty="0">
                <a:solidFill>
                  <a:srgbClr val="003964"/>
                </a:solidFill>
              </a:rPr>
              <a:t>Unleashing Catholic Generosity” </a:t>
            </a:r>
            <a:r>
              <a:rPr lang="en-US" dirty="0"/>
              <a:t>findings: </a:t>
            </a:r>
            <a:br>
              <a:rPr lang="en-US" dirty="0"/>
            </a:br>
            <a:endParaRPr lang="en-US" dirty="0"/>
          </a:p>
        </p:txBody>
      </p:sp>
      <p:sp>
        <p:nvSpPr>
          <p:cNvPr id="3" name="Content Placeholder 2"/>
          <p:cNvSpPr>
            <a:spLocks noGrp="1"/>
          </p:cNvSpPr>
          <p:nvPr>
            <p:ph idx="1"/>
          </p:nvPr>
        </p:nvSpPr>
        <p:spPr>
          <a:xfrm>
            <a:off x="1143000" y="2514600"/>
            <a:ext cx="6858000" cy="3657600"/>
          </a:xfrm>
        </p:spPr>
        <p:txBody>
          <a:bodyPr>
            <a:normAutofit/>
          </a:bodyPr>
          <a:lstStyle/>
          <a:p>
            <a:pPr marL="0" indent="0">
              <a:buNone/>
            </a:pPr>
            <a:r>
              <a:rPr lang="en-US" sz="3600" dirty="0" smtClean="0"/>
              <a:t>American Catholics are less likely than the rest of the population to report giving 10 percent or more of their income as voluntary contributions.</a:t>
            </a:r>
          </a:p>
        </p:txBody>
      </p:sp>
    </p:spTree>
    <p:extLst>
      <p:ext uri="{BB962C8B-B14F-4D97-AF65-F5344CB8AC3E}">
        <p14:creationId xmlns:p14="http://schemas.microsoft.com/office/powerpoint/2010/main" val="313753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nSpc>
                <a:spcPct val="150000"/>
              </a:lnSpc>
            </a:pPr>
            <a:r>
              <a:rPr lang="en-US" dirty="0" smtClean="0">
                <a:solidFill>
                  <a:srgbClr val="003964"/>
                </a:solidFill>
              </a:rPr>
              <a:t/>
            </a:r>
            <a:br>
              <a:rPr lang="en-US" dirty="0" smtClean="0">
                <a:solidFill>
                  <a:srgbClr val="003964"/>
                </a:solidFill>
              </a:rPr>
            </a:br>
            <a:r>
              <a:rPr lang="en-US" dirty="0" smtClean="0">
                <a:solidFill>
                  <a:srgbClr val="003964"/>
                </a:solidFill>
              </a:rPr>
              <a:t>“</a:t>
            </a:r>
            <a:r>
              <a:rPr lang="en-US" dirty="0">
                <a:solidFill>
                  <a:srgbClr val="003964"/>
                </a:solidFill>
              </a:rPr>
              <a:t>Unleashing Catholic Generosity” </a:t>
            </a:r>
            <a:r>
              <a:rPr lang="en-US" sz="3600" dirty="0" smtClean="0"/>
              <a:t>findings continued: </a:t>
            </a:r>
            <a:r>
              <a:rPr lang="en-US" dirty="0"/>
              <a:t/>
            </a:r>
            <a:br>
              <a:rPr lang="en-US" dirty="0"/>
            </a:br>
            <a:endParaRPr lang="en-US" dirty="0"/>
          </a:p>
        </p:txBody>
      </p:sp>
      <p:sp>
        <p:nvSpPr>
          <p:cNvPr id="3" name="Content Placeholder 2"/>
          <p:cNvSpPr>
            <a:spLocks noGrp="1"/>
          </p:cNvSpPr>
          <p:nvPr>
            <p:ph idx="1"/>
          </p:nvPr>
        </p:nvSpPr>
        <p:spPr>
          <a:xfrm>
            <a:off x="1219200" y="2514600"/>
            <a:ext cx="6858000" cy="3611563"/>
          </a:xfrm>
        </p:spPr>
        <p:txBody>
          <a:bodyPr>
            <a:normAutofit lnSpcReduction="10000"/>
          </a:bodyPr>
          <a:lstStyle/>
          <a:p>
            <a:pPr marL="0" indent="0">
              <a:buNone/>
            </a:pPr>
            <a:r>
              <a:rPr lang="en-US" sz="3600" dirty="0" smtClean="0"/>
              <a:t>Catholics are less likely to report giving money to the Church, with only 20% reporting that they donate to religious causes.  Roughly 40% did not donate to any charitable cause, religious or otherwise. </a:t>
            </a:r>
          </a:p>
        </p:txBody>
      </p:sp>
    </p:spTree>
    <p:extLst>
      <p:ext uri="{BB962C8B-B14F-4D97-AF65-F5344CB8AC3E}">
        <p14:creationId xmlns:p14="http://schemas.microsoft.com/office/powerpoint/2010/main" val="78889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solidFill>
                  <a:srgbClr val="003964"/>
                </a:solidFill>
              </a:rPr>
              <a:t/>
            </a:r>
            <a:br>
              <a:rPr lang="en-US" dirty="0" smtClean="0">
                <a:solidFill>
                  <a:srgbClr val="003964"/>
                </a:solidFill>
              </a:rPr>
            </a:br>
            <a:r>
              <a:rPr lang="en-US" dirty="0" smtClean="0">
                <a:solidFill>
                  <a:srgbClr val="003964"/>
                </a:solidFill>
              </a:rPr>
              <a:t/>
            </a:r>
            <a:br>
              <a:rPr lang="en-US" dirty="0" smtClean="0">
                <a:solidFill>
                  <a:srgbClr val="003964"/>
                </a:solidFill>
              </a:rPr>
            </a:br>
            <a:r>
              <a:rPr lang="en-US" dirty="0" smtClean="0">
                <a:solidFill>
                  <a:srgbClr val="003964"/>
                </a:solidFill>
              </a:rPr>
              <a:t>“</a:t>
            </a:r>
            <a:r>
              <a:rPr lang="en-US" dirty="0">
                <a:solidFill>
                  <a:srgbClr val="003964"/>
                </a:solidFill>
              </a:rPr>
              <a:t>Unleashing Catholic Generosity” </a:t>
            </a:r>
            <a:r>
              <a:rPr lang="en-US" sz="3600" dirty="0" smtClean="0"/>
              <a:t>findings continued: </a:t>
            </a:r>
            <a:r>
              <a:rPr lang="en-US" dirty="0"/>
              <a:t/>
            </a:r>
            <a:br>
              <a:rPr lang="en-US" dirty="0"/>
            </a:br>
            <a:endParaRPr lang="en-US" dirty="0"/>
          </a:p>
        </p:txBody>
      </p:sp>
      <p:sp>
        <p:nvSpPr>
          <p:cNvPr id="3" name="Content Placeholder 2"/>
          <p:cNvSpPr>
            <a:spLocks noGrp="1"/>
          </p:cNvSpPr>
          <p:nvPr>
            <p:ph idx="1"/>
          </p:nvPr>
        </p:nvSpPr>
        <p:spPr>
          <a:xfrm>
            <a:off x="1066800" y="2514600"/>
            <a:ext cx="7010400" cy="3611563"/>
          </a:xfrm>
        </p:spPr>
        <p:txBody>
          <a:bodyPr>
            <a:normAutofit/>
          </a:bodyPr>
          <a:lstStyle/>
          <a:p>
            <a:pPr marL="0" indent="0">
              <a:buNone/>
            </a:pPr>
            <a:r>
              <a:rPr lang="en-US" sz="3600" dirty="0" smtClean="0"/>
              <a:t>The single most important factor explaining the giving gap is a lack of “spiritual engagement with money” on the part of most American Catholics. </a:t>
            </a:r>
            <a:endParaRPr lang="en-US" sz="3600" dirty="0"/>
          </a:p>
        </p:txBody>
      </p:sp>
    </p:spTree>
    <p:extLst>
      <p:ext uri="{BB962C8B-B14F-4D97-AF65-F5344CB8AC3E}">
        <p14:creationId xmlns:p14="http://schemas.microsoft.com/office/powerpoint/2010/main" val="563404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3352799"/>
            <a:ext cx="4724400" cy="2773364"/>
          </a:xfrm>
        </p:spPr>
        <p:txBody>
          <a:bodyPr>
            <a:normAutofit/>
          </a:bodyPr>
          <a:lstStyle/>
          <a:p>
            <a:pPr marL="0" indent="0">
              <a:buNone/>
            </a:pPr>
            <a:r>
              <a:rPr lang="en-US" b="1" dirty="0" smtClean="0"/>
              <a:t>"</a:t>
            </a:r>
            <a:r>
              <a:rPr lang="en-US" b="1" dirty="0"/>
              <a:t>No," said the second man, "I make $100,000 a week and tithe faithfully to my church every week. </a:t>
            </a:r>
            <a:endParaRPr lang="en-US" b="1" dirty="0" smtClean="0"/>
          </a:p>
          <a:p>
            <a:pPr marL="0" indent="0">
              <a:buNone/>
            </a:pPr>
            <a:r>
              <a:rPr lang="en-US" b="1" dirty="0" smtClean="0"/>
              <a:t>My </a:t>
            </a:r>
            <a:r>
              <a:rPr lang="en-US" b="1" dirty="0"/>
              <a:t>Pastor will find me."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439381"/>
            <a:ext cx="2657475" cy="2847975"/>
          </a:xfrm>
          <a:prstGeom prst="rect">
            <a:avLst/>
          </a:prstGeom>
          <a:effectLst>
            <a:softEdge rad="63500"/>
          </a:effectLst>
        </p:spPr>
      </p:pic>
      <p:sp>
        <p:nvSpPr>
          <p:cNvPr id="5" name="Rectangle 4"/>
          <p:cNvSpPr/>
          <p:nvPr/>
        </p:nvSpPr>
        <p:spPr>
          <a:xfrm>
            <a:off x="838200" y="381000"/>
            <a:ext cx="7543800" cy="3046988"/>
          </a:xfrm>
          <a:prstGeom prst="rect">
            <a:avLst/>
          </a:prstGeom>
        </p:spPr>
        <p:txBody>
          <a:bodyPr wrap="square">
            <a:spAutoFit/>
          </a:bodyPr>
          <a:lstStyle/>
          <a:p>
            <a:r>
              <a:rPr lang="en-US" sz="3200" b="1" dirty="0"/>
              <a:t>Two men were marooned on an </a:t>
            </a:r>
            <a:r>
              <a:rPr lang="en-US" sz="3200" b="1" dirty="0" smtClean="0"/>
              <a:t>island</a:t>
            </a:r>
            <a:r>
              <a:rPr lang="en-US" sz="3200" b="1" dirty="0"/>
              <a:t>. One man paced back and forth worried and scared while the other man sat back and was sunning himself. The first man said to the second man, "aren’t you afraid we are about to die."</a:t>
            </a:r>
            <a:endParaRPr lang="en-US" sz="3200" dirty="0"/>
          </a:p>
        </p:txBody>
      </p:sp>
    </p:spTree>
    <p:extLst>
      <p:ext uri="{BB962C8B-B14F-4D97-AF65-F5344CB8AC3E}">
        <p14:creationId xmlns:p14="http://schemas.microsoft.com/office/powerpoint/2010/main" val="1410317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811</TotalTime>
  <Words>2164</Words>
  <Application>Microsoft Office PowerPoint</Application>
  <PresentationFormat>On-screen Show (4:3)</PresentationFormat>
  <Paragraphs>106</Paragraphs>
  <Slides>23</Slides>
  <Notes>20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“Transforming Our World Vs. Maintaining the Parish” “Are Catholics Called to Tithe?”  </vt:lpstr>
      <vt:lpstr>PowerPoint Presentation</vt:lpstr>
      <vt:lpstr>PowerPoint Presentation</vt:lpstr>
      <vt:lpstr>PowerPoint Presentation</vt:lpstr>
      <vt:lpstr>PowerPoint Presentation</vt:lpstr>
      <vt:lpstr> “Unleashing Catholic Generosity” findings:  </vt:lpstr>
      <vt:lpstr> “Unleashing Catholic Generosity” findings continued:  </vt:lpstr>
      <vt:lpstr>  “Unleashing Catholic Generosity” findings continued:  </vt:lpstr>
      <vt:lpstr>PowerPoint Presentation</vt:lpstr>
      <vt:lpstr> “Unleashing Catholic Generosity” findings continued:  </vt:lpstr>
      <vt:lpstr> “Unleashing Catholic Generosity” findings continued:  </vt:lpstr>
      <vt:lpstr>  “Unleashing Catholic Generosity” findings continued:  </vt:lpstr>
      <vt:lpstr>“Unleashing Catholic Generosity” findings continued:</vt:lpstr>
      <vt:lpstr>“Unleashing Catholic Generosity” findings continued:</vt:lpstr>
      <vt:lpstr>PowerPoint Presentation</vt:lpstr>
      <vt:lpstr>Homily  Fr. Jonathan Meyer,  October 11th, 2015 </vt:lpstr>
      <vt:lpstr>and the rich young man went away sad.</vt:lpstr>
      <vt:lpstr>PowerPoint Presentation</vt:lpstr>
      <vt:lpstr>Small Group Questions #1</vt:lpstr>
      <vt:lpstr>Small Group Questions #2 </vt:lpstr>
      <vt:lpstr>Small Group Questions #3</vt:lpstr>
      <vt:lpstr>Small Group Questions #4</vt:lpstr>
      <vt:lpstr>Next Steps?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Greulich, Ron</dc:creator>
  <cp:lastModifiedBy>Riley, Cindy</cp:lastModifiedBy>
  <cp:revision>53</cp:revision>
  <cp:lastPrinted>2016-03-16T13:51:43Z</cp:lastPrinted>
  <dcterms:created xsi:type="dcterms:W3CDTF">2016-03-08T21:50:09Z</dcterms:created>
  <dcterms:modified xsi:type="dcterms:W3CDTF">2016-04-05T17:58:55Z</dcterms:modified>
</cp:coreProperties>
</file>